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144000" y="-457200"/>
            <a:ext cx="4572000" cy="4572000"/>
          </a:xfrm>
          <a:prstGeom prst="ellipse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97280" y="2011680"/>
            <a:ext cx="82296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400" b="1">
                <a:solidFill>
                  <a:srgbClr val="FFFFFF"/>
                </a:solidFill>
              </a:defRPr>
            </a:pPr>
            <a:r>
              <a:t>KANO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3840480"/>
            <a:ext cx="6400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58A6FF"/>
                </a:solidFill>
              </a:defRPr>
            </a:pPr>
            <a:r>
              <a:t>AI Assistant · OpenClaw Agent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7280" y="4480560"/>
            <a:ext cx="2743200" cy="36576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4846320"/>
            <a:ext cx="7315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8B949E"/>
                </a:solidFill>
              </a:defRPr>
            </a:pPr>
            <a:r>
              <a:t>LLM-powered personalized AI agent</a:t>
            </a:r>
            <a:br/>
            <a:r>
              <a:t>Tool calling · Multi-session · Skill extensions</a:t>
            </a:r>
            <a:br/>
            <a:r>
              <a:t>Privacy-first · Proactive · Always learning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315200" y="914400"/>
            <a:ext cx="4572000" cy="4572000"/>
          </a:xfrm>
          <a:prstGeom prst="ellipse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1828800"/>
            <a:ext cx="2743200" cy="2743200"/>
          </a:xfrm>
          <a:prstGeom prst="ellipse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371600" y="2743200"/>
            <a:ext cx="7315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393192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79C0FF"/>
                </a:solidFill>
              </a:defRPr>
            </a:pPr>
            <a:r>
              <a:t>Kano — Your AI Assistant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66344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8B949E"/>
                </a:solidFill>
              </a:defRPr>
            </a:pPr>
            <a:r>
              <a:t>OpenClaw Agent Platform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5303520"/>
            <a:ext cx="2103120" cy="27432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73152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</a:defRPr>
            </a:pPr>
            <a:r>
              <a:t>Contents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7280" y="1463040"/>
            <a:ext cx="2286000" cy="36576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097280" y="2011680"/>
            <a:ext cx="640080" cy="502920"/>
          </a:xfrm>
          <a:prstGeom prst="roundRect">
            <a:avLst>
              <a:gd name="adj" fmla="val 6000"/>
            </a:avLst>
          </a:prstGeom>
          <a:solidFill>
            <a:srgbClr val="1F6FEB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2011680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58A6FF"/>
                </a:solidFill>
              </a:defRPr>
            </a:pPr>
            <a: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20240" y="21031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B0BAC6"/>
                </a:solidFill>
              </a:defRPr>
            </a:pPr>
            <a:r>
              <a:t>Who am 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97280" y="2834640"/>
            <a:ext cx="640080" cy="502920"/>
          </a:xfrm>
          <a:prstGeom prst="roundRect">
            <a:avLst>
              <a:gd name="adj" fmla="val 6000"/>
            </a:avLst>
          </a:prstGeom>
          <a:solidFill>
            <a:srgbClr val="1F6FEB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834640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58A6FF"/>
                </a:solidFill>
              </a:defRPr>
            </a:pPr>
            <a: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29260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B0BAC6"/>
                </a:solidFill>
              </a:defRPr>
            </a:pPr>
            <a:r>
              <a:t>Core capabilities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97280" y="3657600"/>
            <a:ext cx="640080" cy="502920"/>
          </a:xfrm>
          <a:prstGeom prst="roundRect">
            <a:avLst>
              <a:gd name="adj" fmla="val 6000"/>
            </a:avLst>
          </a:prstGeom>
          <a:solidFill>
            <a:srgbClr val="1F6FEB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97280" y="3657600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58A6FF"/>
                </a:solidFill>
              </a:defRPr>
            </a:pPr>
            <a: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20240" y="3749039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B0BAC6"/>
                </a:solidFill>
              </a:defRPr>
            </a:pPr>
            <a:r>
              <a:t>Running architecture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97280" y="4480560"/>
            <a:ext cx="640080" cy="502920"/>
          </a:xfrm>
          <a:prstGeom prst="roundRect">
            <a:avLst>
              <a:gd name="adj" fmla="val 6000"/>
            </a:avLst>
          </a:prstGeom>
          <a:solidFill>
            <a:srgbClr val="1F6FEB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97280" y="4480560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58A6FF"/>
                </a:solidFill>
              </a:defRPr>
            </a:pPr>
            <a: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20240" y="4572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B0BAC6"/>
                </a:solidFill>
              </a:defRPr>
            </a:pPr>
            <a:r>
              <a:t>Skill ecosystem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97280" y="5303520"/>
            <a:ext cx="640080" cy="502920"/>
          </a:xfrm>
          <a:prstGeom prst="roundRect">
            <a:avLst>
              <a:gd name="adj" fmla="val 6000"/>
            </a:avLst>
          </a:prstGeom>
          <a:solidFill>
            <a:srgbClr val="1F6FEB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97280" y="5303520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58A6FF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20240" y="53949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B0BAC6"/>
                </a:solidFill>
              </a:defRPr>
            </a:pPr>
            <a:r>
              <a:t>Design philosophy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97280" y="6126480"/>
            <a:ext cx="640080" cy="502920"/>
          </a:xfrm>
          <a:prstGeom prst="roundRect">
            <a:avLst>
              <a:gd name="adj" fmla="val 6000"/>
            </a:avLst>
          </a:prstGeom>
          <a:solidFill>
            <a:srgbClr val="1F6FEB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97280" y="6126480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58A6FF"/>
                </a:solidFill>
              </a:defRPr>
            </a:pPr>
            <a: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20240" y="6217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B0BAC6"/>
                </a:solidFill>
              </a:defRPr>
            </a:pPr>
            <a:r>
              <a:t>Summary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73152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</a:defRPr>
            </a:pPr>
            <a:r>
              <a:t>Who am I?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97280" y="1463040"/>
            <a:ext cx="2286000" cy="36576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097280" y="2011680"/>
            <a:ext cx="2377440" cy="146304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280160" y="210312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Name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2468880"/>
            <a:ext cx="2011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t>Kano 🤖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703320" y="2011680"/>
            <a:ext cx="2377440" cy="146304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886200" y="210312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Identity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86200" y="2468880"/>
            <a:ext cx="2011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t>AI Agent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60" y="2011680"/>
            <a:ext cx="2377440" cy="146304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210312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Platform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2240" y="2468880"/>
            <a:ext cx="2011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t>OpenClaw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915400" y="2011680"/>
            <a:ext cx="2377440" cy="146304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098280" y="210312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Model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98280" y="2468880"/>
            <a:ext cx="2011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t>Qwen 3.7 Flash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9319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t>Personality &amp; Style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7280" y="4480560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B0BAC6"/>
                </a:solidFill>
              </a:defRPr>
            </a:pPr>
            <a:r>
              <a:t>▸ Casual &amp; direct — no fluff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919472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B0BAC6"/>
                </a:solidFill>
              </a:defRPr>
            </a:pPr>
            <a:r>
              <a:t>▸ Has opinions and real preferences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5358384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B0BAC6"/>
                </a:solidFill>
              </a:defRPr>
            </a:pPr>
            <a:r>
              <a:t>▸ Resourceful — finds answers before asking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5797296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B0BAC6"/>
                </a:solidFill>
              </a:defRPr>
            </a:pPr>
            <a:r>
              <a:t>▸ Respects privacy absolutely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6236208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B0BAC6"/>
                </a:solidFill>
              </a:defRPr>
            </a:pPr>
            <a:r>
              <a:t>▸ WeChat / Telegram / Discord full platform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73152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</a:defRPr>
            </a:pPr>
            <a:r>
              <a:t>Core Capabilities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7280" y="1463040"/>
            <a:ext cx="2286000" cy="36576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097280" y="1920240"/>
            <a:ext cx="2468880" cy="12801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234439" y="2011680"/>
            <a:ext cx="457200" cy="457200"/>
          </a:xfrm>
          <a:prstGeom prst="ellipse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88720" y="1993392"/>
            <a:ext cx="548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/>
            </a:pPr>
            <a:r>
              <a:t>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83080" y="2057400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</a:defRPr>
            </a:pPr>
            <a:r>
              <a:t>File Mgmt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256032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Read/write, code dev &amp; debug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40480" y="1920240"/>
            <a:ext cx="2468880" cy="12801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977640" y="2011680"/>
            <a:ext cx="457200" cy="457200"/>
          </a:xfrm>
          <a:prstGeom prst="ellipse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931920" y="1993392"/>
            <a:ext cx="548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/>
            </a:pPr>
            <a:r>
              <a:t>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26280" y="2057400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</a:defRPr>
            </a:pPr>
            <a:r>
              <a:t>Tool Calls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23360" y="256032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Shell, install, process mgmt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0" y="1920240"/>
            <a:ext cx="2468880" cy="12801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720840" y="2011680"/>
            <a:ext cx="457200" cy="457200"/>
          </a:xfrm>
          <a:prstGeom prst="ellipse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675120" y="1993392"/>
            <a:ext cx="548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/>
            </a:pPr>
            <a:r>
              <a:t>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69480" y="2057400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</a:defRPr>
            </a:pPr>
            <a:r>
              <a:t>Web Search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66560" y="256032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Search, extract, real-time info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326880" y="1920240"/>
            <a:ext cx="2468880" cy="12801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9464040" y="2011680"/>
            <a:ext cx="457200" cy="457200"/>
          </a:xfrm>
          <a:prstGeom prst="ellipse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418319" y="1993392"/>
            <a:ext cx="548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/>
            </a:pPr>
            <a:r>
              <a:t>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12680" y="2057400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</a:defRPr>
            </a:pPr>
            <a:r>
              <a:t>Multi-Session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509759" y="256032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Cross-session memory, delegation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097280" y="3474720"/>
            <a:ext cx="2468880" cy="12801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1234439" y="3566160"/>
            <a:ext cx="457200" cy="457200"/>
          </a:xfrm>
          <a:prstGeom prst="ellipse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188720" y="3547872"/>
            <a:ext cx="548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/>
            </a:pPr>
            <a:r>
              <a:t>🧠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83080" y="3611879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</a:defRPr>
            </a:pPr>
            <a:r>
              <a:t>Long-term Mem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80160" y="411480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MEMORY.md, daily notes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840480" y="3474720"/>
            <a:ext cx="2468880" cy="12801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3977640" y="3566160"/>
            <a:ext cx="457200" cy="457200"/>
          </a:xfrm>
          <a:prstGeom prst="ellipse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931920" y="3547872"/>
            <a:ext cx="548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/>
            </a:pPr>
            <a:r>
              <a:t>🛠️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26280" y="3611879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</a:defRPr>
            </a:pPr>
            <a:r>
              <a:t>Skill Ext.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023360" y="411480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PPT, weather, TTS, 20+ skills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583680" y="3474720"/>
            <a:ext cx="2468880" cy="12801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6720840" y="3566160"/>
            <a:ext cx="457200" cy="457200"/>
          </a:xfrm>
          <a:prstGeom prst="ellipse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675120" y="3547872"/>
            <a:ext cx="548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/>
            </a:pPr>
            <a:r>
              <a:t>📊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269480" y="3611879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</a:defRPr>
            </a:pPr>
            <a:r>
              <a:t>Data Analysis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766560" y="411480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Tables, charts, visualization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9326880" y="3474720"/>
            <a:ext cx="2468880" cy="12801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9464040" y="3566160"/>
            <a:ext cx="457200" cy="457200"/>
          </a:xfrm>
          <a:prstGeom prst="ellipse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418319" y="3547872"/>
            <a:ext cx="548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/>
            </a:pPr>
            <a:r>
              <a:t>🔄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012680" y="3611879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</a:defRPr>
            </a:pPr>
            <a:r>
              <a:t>Proactive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509759" y="411480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Heartbeat checks, push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73152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</a:defRPr>
            </a:pPr>
            <a:r>
              <a:t>Running Architecture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7280" y="1463040"/>
            <a:ext cx="2286000" cy="36576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828800" y="2011680"/>
            <a:ext cx="8503920" cy="5943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 w="19050">
            <a:solidFill>
              <a:srgbClr val="3FB9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965960" y="2103120"/>
            <a:ext cx="54864" cy="41148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194560" y="2084832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</a:defRPr>
            </a:pPr>
            <a:r>
              <a:t>User Layer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4560" y="2359152"/>
            <a:ext cx="77724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WeChat / Telegram / Discord / Signal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0" y="2606040"/>
            <a:ext cx="27432" cy="-137160"/>
          </a:xfrm>
          <a:prstGeom prst="rect">
            <a:avLst/>
          </a:prstGeom>
          <a:solidFill>
            <a:srgbClr val="8B94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1828800" y="3063240"/>
            <a:ext cx="8503920" cy="5943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965960" y="3154680"/>
            <a:ext cx="54864" cy="411480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194560" y="3136392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</a:defRPr>
            </a:pPr>
            <a:r>
              <a:t>Gateway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4560" y="3410712"/>
            <a:ext cx="77724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OpenClaw Gateway · Routing · Auth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943600" y="3657600"/>
            <a:ext cx="27432" cy="-137160"/>
          </a:xfrm>
          <a:prstGeom prst="rect">
            <a:avLst/>
          </a:prstGeom>
          <a:solidFill>
            <a:srgbClr val="8B94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1828800" y="4114800"/>
            <a:ext cx="8503920" cy="5943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 w="19050">
            <a:solidFill>
              <a:srgbClr val="D299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965960" y="4206240"/>
            <a:ext cx="54864" cy="411480"/>
          </a:xfrm>
          <a:prstGeom prst="rect">
            <a:avLst/>
          </a:prstGeom>
          <a:solidFill>
            <a:srgbClr val="D299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194560" y="4187952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</a:defRPr>
            </a:pPr>
            <a:r>
              <a:t>Agent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94560" y="4462272"/>
            <a:ext cx="77724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Main Agent · Session Mgmt · Tools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43600" y="4709160"/>
            <a:ext cx="27432" cy="-137160"/>
          </a:xfrm>
          <a:prstGeom prst="rect">
            <a:avLst/>
          </a:prstGeom>
          <a:solidFill>
            <a:srgbClr val="8B94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1828800" y="5166360"/>
            <a:ext cx="8503920" cy="5943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 w="19050">
            <a:solidFill>
              <a:srgbClr val="BC8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965960" y="5257800"/>
            <a:ext cx="54864" cy="411480"/>
          </a:xfrm>
          <a:prstGeom prst="rect">
            <a:avLst/>
          </a:prstGeom>
          <a:solidFill>
            <a:srgbClr val="BC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194560" y="5239512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</a:defRPr>
            </a:pPr>
            <a:r>
              <a:t>Skills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94560" y="5513832"/>
            <a:ext cx="77724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B949E"/>
                </a:solidFill>
              </a:defRPr>
            </a:pPr>
            <a:r>
              <a:t>Skills · Memory · Tools · Subagents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73152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</a:defRPr>
            </a:pPr>
            <a:r>
              <a:t>Skill Ecosystem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7280" y="1463040"/>
            <a:ext cx="2286000" cy="36576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097280" y="1920240"/>
            <a:ext cx="3291840" cy="123444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34439" y="2011680"/>
            <a:ext cx="36576" cy="822960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17319" y="2029968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79C0FF"/>
                </a:solidFill>
              </a:defRPr>
            </a:pPr>
            <a:r>
              <a:t>Office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19" y="242316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AC6"/>
                </a:solidFill>
              </a:defRPr>
            </a:pPr>
            <a:r>
              <a:t>PPT · Documents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920240"/>
            <a:ext cx="3291840" cy="123444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892040" y="2011680"/>
            <a:ext cx="36576" cy="822960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2029968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79C0FF"/>
                </a:solidFill>
              </a:defRPr>
            </a:pPr>
            <a:r>
              <a:t>Info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74920" y="242316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AC6"/>
                </a:solidFill>
              </a:defRPr>
            </a:pPr>
            <a:r>
              <a:t>Search · Weather · News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412480" y="1920240"/>
            <a:ext cx="3291840" cy="123444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549640" y="2011680"/>
            <a:ext cx="36576" cy="822960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32519" y="2029968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79C0FF"/>
                </a:solidFill>
              </a:defRPr>
            </a:pPr>
            <a:r>
              <a:t>Dev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32519" y="242316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AC6"/>
                </a:solidFill>
              </a:defRPr>
            </a:pPr>
            <a:r>
              <a:t>Coding · Terminal · Files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97280" y="3474720"/>
            <a:ext cx="3291840" cy="123444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234439" y="3566160"/>
            <a:ext cx="36576" cy="822960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17319" y="3584448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79C0FF"/>
                </a:solidFill>
              </a:defRPr>
            </a:pPr>
            <a:r>
              <a:t>Comm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17319" y="3977639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AC6"/>
                </a:solidFill>
              </a:defRPr>
            </a:pPr>
            <a:r>
              <a:t>Messaging · Notifications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754880" y="3474720"/>
            <a:ext cx="3291840" cy="123444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892040" y="3566160"/>
            <a:ext cx="36576" cy="822960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74920" y="3584448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79C0FF"/>
                </a:solidFill>
              </a:defRPr>
            </a:pPr>
            <a:r>
              <a:t>Creative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74920" y="3977639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AC6"/>
                </a:solidFill>
              </a:defRPr>
            </a:pPr>
            <a:r>
              <a:t>Memes · Charts · Video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412480" y="3474720"/>
            <a:ext cx="3291840" cy="123444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549640" y="3566160"/>
            <a:ext cx="36576" cy="822960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732519" y="3584448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79C0FF"/>
                </a:solidFill>
              </a:defRPr>
            </a:pPr>
            <a:r>
              <a:t>Life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32519" y="3977639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AC6"/>
                </a:solidFill>
              </a:defRPr>
            </a:pPr>
            <a:r>
              <a:t>Coupons · Routing · TTS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73152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</a:defRPr>
            </a:pPr>
            <a:r>
              <a:t>Design Philosophy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7280" y="1463040"/>
            <a:ext cx="2286000" cy="36576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303520" y="2011680"/>
            <a:ext cx="2743200" cy="2743200"/>
          </a:xfrm>
          <a:prstGeom prst="ellipse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760720" y="2468880"/>
            <a:ext cx="1828800" cy="1828800"/>
          </a:xfrm>
          <a:prstGeom prst="ellipse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760720" y="2468880"/>
            <a:ext cx="1828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Useful</a:t>
            </a:r>
            <a:br/>
            <a:r>
              <a:t>Not annoying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2103120"/>
            <a:ext cx="2560320" cy="10515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2194560"/>
            <a:ext cx="2286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79C0FF"/>
                </a:solidFill>
              </a:defRPr>
            </a:pPr>
            <a:r>
              <a:t>Find answers</a:t>
            </a:r>
            <a:br/>
            <a:r>
              <a:t>before asking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4297680"/>
            <a:ext cx="2560320" cy="10515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94360" y="4389120"/>
            <a:ext cx="2286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79C0FF"/>
                </a:solidFill>
              </a:defRPr>
            </a:pPr>
            <a:r>
              <a:t>Boundaries first</a:t>
            </a:r>
            <a:br/>
            <a:r>
              <a:t>confirm actions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418320" y="2103120"/>
            <a:ext cx="2560320" cy="10515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555480" y="2194560"/>
            <a:ext cx="2286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79C0FF"/>
                </a:solidFill>
              </a:defRPr>
            </a:pPr>
            <a:r>
              <a:t>Persistent memory</a:t>
            </a:r>
            <a:br/>
            <a:r>
              <a:t>via files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418320" y="4297680"/>
            <a:ext cx="2560320" cy="1051560"/>
          </a:xfrm>
          <a:prstGeom prst="roundRect">
            <a:avLst>
              <a:gd name="adj" fmla="val 6000"/>
            </a:avLst>
          </a:prstGeom>
          <a:solidFill>
            <a:srgbClr val="161B22"/>
          </a:solidFill>
          <a:ln w="19050">
            <a:solidFill>
              <a:srgbClr val="58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555480" y="4389120"/>
            <a:ext cx="2286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79C0FF"/>
                </a:solidFill>
              </a:defRPr>
            </a:pPr>
            <a:r>
              <a:t>Has judgment</a:t>
            </a:r>
            <a:br/>
            <a:r>
              <a:t>not search engine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5852160"/>
            <a:ext cx="9601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8B949E"/>
                </a:solidFill>
              </a:defRPr>
            </a:pPr>
            <a:r>
              <a:t>Goal: be your most handy digital partner</a:t>
            </a:r>
            <a:br/>
            <a:r>
              <a:t>No fuss, always online, reliable when it counts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731520"/>
            <a:ext cx="6400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</a:defRPr>
            </a:pPr>
            <a:r>
              <a:t>How Kano differs from other AI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7280" y="1463040"/>
            <a:ext cx="2286000" cy="36576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97280" y="2011680"/>
            <a:ext cx="9966960" cy="411480"/>
          </a:xfrm>
          <a:prstGeom prst="rect">
            <a:avLst/>
          </a:prstGeom>
          <a:solidFill>
            <a:srgbClr val="1F6F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280160" y="205740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</a:defRPr>
            </a:pPr>
            <a:r>
              <a:t>Dimension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40480" y="2057400"/>
            <a:ext cx="2926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General 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0" y="2057400"/>
            <a:ext cx="2926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79C0FF"/>
                </a:solidFill>
              </a:defRPr>
            </a:pPr>
            <a:r>
              <a:t>Kano</a:t>
            </a:r>
          </a:p>
        </p:txBody>
      </p:sp>
      <p:sp>
        <p:nvSpPr>
          <p:cNvPr id="8" name="Rectangle 7"/>
          <p:cNvSpPr/>
          <p:nvPr/>
        </p:nvSpPr>
        <p:spPr>
          <a:xfrm>
            <a:off x="1097280" y="2606040"/>
            <a:ext cx="9966960" cy="594360"/>
          </a:xfrm>
          <a:prstGeom prst="rect">
            <a:avLst/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80160" y="2697480"/>
            <a:ext cx="2286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AC6"/>
                </a:solidFill>
              </a:defRPr>
            </a:pPr>
            <a:r>
              <a:t>Memory continuity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40480" y="2697480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8B949E"/>
                </a:solidFill>
              </a:defRPr>
            </a:pPr>
            <a:r>
              <a:t>Starts fresh each chat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2320" y="2697480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3FB950"/>
                </a:solidFill>
              </a:defRPr>
            </a:pPr>
            <a:r>
              <a:t>MEMORY.md persistent memory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97280" y="3291840"/>
            <a:ext cx="9966960" cy="59436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80160" y="3383280"/>
            <a:ext cx="2286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AC6"/>
                </a:solidFill>
              </a:defRPr>
            </a:pPr>
            <a:r>
              <a:t>Tool usage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40480" y="3383280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8B949E"/>
                </a:solidFill>
              </a:defRPr>
            </a:pPr>
            <a:r>
              <a:t>Text replies only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0" y="3383280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3FB950"/>
                </a:solidFill>
              </a:defRPr>
            </a:pPr>
            <a:r>
              <a:t>Files/Terminal/Web tools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97280" y="3977639"/>
            <a:ext cx="9966960" cy="594360"/>
          </a:xfrm>
          <a:prstGeom prst="rect">
            <a:avLst/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280160" y="4069079"/>
            <a:ext cx="2286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AC6"/>
                </a:solidFill>
              </a:defRPr>
            </a:pPr>
            <a:r>
              <a:t>Multi-platform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40480" y="4069079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8B949E"/>
                </a:solidFill>
              </a:defRPr>
            </a:pPr>
            <a:r>
              <a:t>Single platform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0" y="4069079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3FB950"/>
                </a:solidFill>
              </a:defRPr>
            </a:pPr>
            <a:r>
              <a:t>WeChat/Telegram/Signal etc.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97280" y="4663440"/>
            <a:ext cx="9966960" cy="59436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280160" y="4754879"/>
            <a:ext cx="2286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AC6"/>
                </a:solidFill>
              </a:defRPr>
            </a:pPr>
            <a:r>
              <a:t>Proactivity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40480" y="4754879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8B949E"/>
                </a:solidFill>
              </a:defRPr>
            </a:pPr>
            <a:r>
              <a:t>Passive response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2320" y="4754879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3FB950"/>
                </a:solidFill>
              </a:defRPr>
            </a:pPr>
            <a:r>
              <a:t>Heartbeat checks, proactive push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97280" y="5349240"/>
            <a:ext cx="9966960" cy="594360"/>
          </a:xfrm>
          <a:prstGeom prst="rect">
            <a:avLst/>
          </a:prstGeom>
          <a:solidFill>
            <a:srgbClr val="161B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280160" y="5440679"/>
            <a:ext cx="2286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BAC6"/>
                </a:solidFill>
              </a:defRPr>
            </a:pPr>
            <a:r>
              <a:t>Customizable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40480" y="5440679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8B949E"/>
                </a:solidFill>
              </a:defRPr>
            </a:pPr>
            <a:r>
              <a:t>Fixed behavior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0" y="5440679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3FB950"/>
                </a:solidFill>
              </a:defRPr>
            </a:pPr>
            <a:r>
              <a:t>SOUL.md personality config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73152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</a:defRPr>
            </a:pPr>
            <a:r>
              <a:t>Capability Data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7280" y="1463040"/>
            <a:ext cx="2286000" cy="36576"/>
          </a:xfrm>
          <a:prstGeom prst="rect">
            <a:avLst/>
          </a:prstGeom>
          <a:solidFill>
            <a:srgbClr val="58A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371600" y="2286000"/>
            <a:ext cx="2286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4800" b="1">
                <a:solidFill>
                  <a:srgbClr val="79C0FF"/>
                </a:solidFill>
              </a:defRPr>
            </a:pPr>
            <a:r>
              <a:t>20+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320040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500" b="1">
                <a:solidFill>
                  <a:srgbClr val="FFFFFF"/>
                </a:solidFill>
              </a:defRPr>
            </a:pPr>
            <a:r>
              <a:t>Built-in Skills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47472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>
                <a:solidFill>
                  <a:srgbClr val="8B949E"/>
                </a:solidFill>
              </a:defRPr>
            </a:pPr>
            <a:r>
              <a:t>PPT·Search·TTS...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0" y="2286000"/>
            <a:ext cx="2286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4800" b="1">
                <a:solidFill>
                  <a:srgbClr val="79C0FF"/>
                </a:solidFill>
              </a:defRPr>
            </a:pPr>
            <a:r>
              <a:t>∞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320040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500" b="1">
                <a:solidFill>
                  <a:srgbClr val="FFFFFF"/>
                </a:solidFill>
              </a:defRPr>
            </a:pPr>
            <a:r>
              <a:t>Scalability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347472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>
                <a:solidFill>
                  <a:srgbClr val="8B949E"/>
                </a:solidFill>
              </a:defRPr>
            </a:pPr>
            <a:r>
              <a:t>SkillHub/ClawHub infinite plugins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4389120"/>
            <a:ext cx="2286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4800" b="1">
                <a:solidFill>
                  <a:srgbClr val="79C0FF"/>
                </a:solidFill>
              </a:defRPr>
            </a:pPr>
            <a:r>
              <a:t>24/7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530352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500" b="1">
                <a:solidFill>
                  <a:srgbClr val="FFFFFF"/>
                </a:solidFill>
              </a:defRPr>
            </a:pPr>
            <a:r>
              <a:t>Always Online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557784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>
                <a:solidFill>
                  <a:srgbClr val="8B949E"/>
                </a:solidFill>
              </a:defRPr>
            </a:pPr>
            <a:r>
              <a:t>Heartbeat-driven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4389120"/>
            <a:ext cx="2286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4800" b="1">
                <a:solidFill>
                  <a:srgbClr val="79C0FF"/>
                </a:solidFill>
              </a:defRPr>
            </a:pPr>
            <a: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530352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500" b="1">
                <a:solidFill>
                  <a:srgbClr val="FFFFFF"/>
                </a:solidFill>
              </a:defRPr>
            </a:pPr>
            <a:r>
              <a:t>Config Files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557784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>
                <a:solidFill>
                  <a:srgbClr val="8B949E"/>
                </a:solidFill>
              </a:defRPr>
            </a:pPr>
            <a:r>
              <a:t>AGENTS·SOUL·USER·TOOLS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97280" y="6126480"/>
            <a:ext cx="9966960" cy="18288"/>
          </a:xfrm>
          <a:prstGeom prst="rect">
            <a:avLst/>
          </a:prstGeom>
          <a:solidFill>
            <a:srgbClr val="8B94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